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68" r:id="rId2"/>
    <p:sldId id="269" r:id="rId3"/>
    <p:sldId id="270" r:id="rId4"/>
    <p:sldId id="302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80" r:id="rId14"/>
    <p:sldId id="284" r:id="rId15"/>
    <p:sldId id="285" r:id="rId16"/>
    <p:sldId id="286" r:id="rId17"/>
    <p:sldId id="287" r:id="rId18"/>
    <p:sldId id="288" r:id="rId19"/>
    <p:sldId id="281" r:id="rId20"/>
    <p:sldId id="293" r:id="rId21"/>
    <p:sldId id="296" r:id="rId22"/>
    <p:sldId id="292" r:id="rId23"/>
    <p:sldId id="295" r:id="rId24"/>
    <p:sldId id="297" r:id="rId25"/>
    <p:sldId id="298" r:id="rId26"/>
    <p:sldId id="299" r:id="rId27"/>
    <p:sldId id="300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304">
          <p15:clr>
            <a:srgbClr val="A4A3A4"/>
          </p15:clr>
        </p15:guide>
        <p15:guide id="3" orient="horz" pos="2704" userDrawn="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A8"/>
    <a:srgbClr val="4B84C9"/>
    <a:srgbClr val="385D8A"/>
    <a:srgbClr val="F08E1B"/>
    <a:srgbClr val="E89636"/>
    <a:srgbClr val="B3C7EB"/>
    <a:srgbClr val="A6BEE8"/>
    <a:srgbClr val="943C06"/>
    <a:srgbClr val="FFFFCC"/>
    <a:srgbClr val="DC85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3" autoAdjust="0"/>
    <p:restoredTop sz="79501"/>
  </p:normalViewPr>
  <p:slideViewPr>
    <p:cSldViewPr showGuides="1">
      <p:cViewPr varScale="1">
        <p:scale>
          <a:sx n="89" d="100"/>
          <a:sy n="89" d="100"/>
        </p:scale>
        <p:origin x="1752" y="176"/>
      </p:cViewPr>
      <p:guideLst>
        <p:guide orient="horz" pos="2160"/>
        <p:guide orient="horz" pos="2304"/>
        <p:guide orient="horz" pos="270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-381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7200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7200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91AA33BB-5012-4FA9-BC94-2423B0F96BF0}" type="datetimeFigureOut">
              <a:rPr lang="en-US" smtClean="0"/>
              <a:pPr/>
              <a:t>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7200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C18343ED-3762-4D46-A439-B4D407E13E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3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94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7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3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86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05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4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67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0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00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62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43ED-3762-4D46-A439-B4D407E13EF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7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w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537" y="1340768"/>
            <a:ext cx="7388072" cy="1085850"/>
          </a:xfrm>
        </p:spPr>
        <p:txBody>
          <a:bodyPr vert="horz" lIns="0" tIns="45720" rIns="91440" bIns="45720" rtlCol="0" anchor="t" anchorCtr="0">
            <a:normAutofit/>
          </a:bodyPr>
          <a:lstStyle>
            <a:lvl1pPr>
              <a:defRPr lang="en-US" sz="3200" dirty="0">
                <a:ln w="3175">
                  <a:noFill/>
                </a:ln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580537" y="6362070"/>
            <a:ext cx="7879895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sz="11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anose="020B0502040504020203" pitchFamily="34" charset="0"/>
                <a:ea typeface="+mn-ea"/>
                <a:cs typeface="+mn-cs"/>
              </a:rPr>
              <a:t>Copyright © SELA Software &amp; Education Labs, Ltd. | 14-18 Baruch Hirsch St., </a:t>
            </a:r>
            <a:r>
              <a:rPr lang="en-US" sz="11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anose="020B0502040504020203" pitchFamily="34" charset="0"/>
                <a:ea typeface="+mn-ea"/>
                <a:cs typeface="+mn-cs"/>
              </a:rPr>
              <a:t>Bnei</a:t>
            </a:r>
            <a:r>
              <a:rPr lang="en-US" sz="11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anose="020B0502040504020203" pitchFamily="34" charset="0"/>
                <a:ea typeface="+mn-ea"/>
                <a:cs typeface="+mn-cs"/>
              </a:rPr>
              <a:t> </a:t>
            </a:r>
            <a:r>
              <a:rPr lang="en-US" sz="11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anose="020B0502040504020203" pitchFamily="34" charset="0"/>
                <a:ea typeface="+mn-ea"/>
                <a:cs typeface="+mn-cs"/>
              </a:rPr>
              <a:t>Brak</a:t>
            </a:r>
            <a:r>
              <a:rPr lang="en-US" sz="11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" panose="020B0502040504020203" pitchFamily="34" charset="0"/>
                <a:ea typeface="+mn-ea"/>
                <a:cs typeface="+mn-cs"/>
              </a:rPr>
              <a:t> 51202, Israel | www.selagroup.com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latin typeface="Segoe" panose="020B05020405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7" y="534797"/>
            <a:ext cx="2632449" cy="48390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81025" y="2427288"/>
            <a:ext cx="7388225" cy="136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E89636"/>
                </a:solidFill>
              </a:defRPr>
            </a:lvl1pPr>
            <a:lvl2pPr marL="457200" indent="0" algn="l" rtl="0">
              <a:buFontTx/>
              <a:buNone/>
              <a:defRPr/>
            </a:lvl2pPr>
            <a:lvl3pPr marL="914400" indent="0" algn="l" rtl="0">
              <a:buFontTx/>
              <a:buNone/>
              <a:defRPr/>
            </a:lvl3pPr>
            <a:lvl4pPr marL="1371600" indent="0" algn="l" rtl="0">
              <a:buFontTx/>
              <a:buNone/>
              <a:defRPr/>
            </a:lvl4pPr>
            <a:lvl5pPr marL="1828800" indent="0" algn="l" rt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89">
          <p15:clr>
            <a:srgbClr val="FBAE40"/>
          </p15:clr>
        </p15:guide>
        <p15:guide id="2" pos="61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CodeSnipp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11560" y="1494000"/>
            <a:ext cx="7992690" cy="1502952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tIns="90000">
            <a:normAutofit/>
          </a:bodyPr>
          <a:lstStyle>
            <a:lvl1pPr marL="342900" indent="-34290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1pPr>
            <a:lvl2pPr marL="742950" indent="-28575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2pPr>
            <a:lvl3pPr marL="1143000" indent="-22860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3pPr>
            <a:lvl4pPr algn="l" rtl="0">
              <a:buFontTx/>
              <a:buBlip>
                <a:blip r:embed="rId3"/>
              </a:buBlip>
              <a:defRPr>
                <a:latin typeface="Segoe" panose="020B0502040504020203" pitchFamily="34" charset="0"/>
              </a:defRPr>
            </a:lvl4pPr>
            <a:lvl5pPr algn="l" rtl="0">
              <a:buFontTx/>
              <a:buBlip>
                <a:blip r:embed="rId3"/>
              </a:buBlip>
              <a:defRPr>
                <a:latin typeface="Segoe" panose="020B05020405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6"/>
          </p:nvPr>
        </p:nvSpPr>
        <p:spPr bwMode="blackWhite">
          <a:xfrm>
            <a:off x="602680" y="3140969"/>
            <a:ext cx="8001315" cy="3010450"/>
          </a:xfrm>
          <a:prstGeom prst="rect">
            <a:avLst/>
          </a:prstGeom>
          <a:solidFill>
            <a:srgbClr val="4B84C9">
              <a:alpha val="50000"/>
            </a:srgbClr>
          </a:solidFill>
        </p:spPr>
        <p:txBody>
          <a:bodyPr tIns="90000">
            <a:normAutofit/>
          </a:bodyPr>
          <a:lstStyle>
            <a:lvl1pPr algn="l" rtl="0">
              <a:buFont typeface="Arial" pitchFamily="34" charset="0"/>
              <a:buNone/>
              <a:defRPr lang="en-US" sz="18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1pPr>
            <a:lvl2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2pPr>
            <a:lvl3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3pPr>
            <a:lvl4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4pPr>
            <a:lvl5pPr>
              <a:buFont typeface="Arial" pitchFamily="34" charset="0"/>
              <a:buChar char="•"/>
              <a:defRPr lang="en-US" sz="1600" b="0" kern="1200" dirty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deSnipp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11560" y="1494177"/>
            <a:ext cx="8004764" cy="1070904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tIns="90000">
            <a:normAutofit/>
          </a:bodyPr>
          <a:lstStyle>
            <a:lvl1pPr marL="342900" indent="-342900" algn="l" rtl="0">
              <a:buFontTx/>
              <a:buBlip>
                <a:blip r:embed="rId2"/>
              </a:buBlip>
              <a:defRPr baseline="0">
                <a:latin typeface="Segoe" panose="020B0502040504020203" pitchFamily="34" charset="0"/>
              </a:defRPr>
            </a:lvl1pPr>
            <a:lvl2pPr marL="742950" indent="-28575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2pPr>
            <a:lvl3pPr algn="l" rtl="0">
              <a:buFontTx/>
              <a:buBlip>
                <a:blip r:embed="rId3"/>
              </a:buBlip>
              <a:defRPr>
                <a:latin typeface="Segoe" panose="020B0502040504020203" pitchFamily="34" charset="0"/>
              </a:defRPr>
            </a:lvl3pPr>
            <a:lvl4pPr algn="l" rtl="0">
              <a:buFontTx/>
              <a:buBlip>
                <a:blip r:embed="rId3"/>
              </a:buBlip>
              <a:defRPr>
                <a:latin typeface="Segoe" panose="020B0502040504020203" pitchFamily="34" charset="0"/>
              </a:defRPr>
            </a:lvl4pPr>
            <a:lvl5pPr algn="l" rtl="0">
              <a:buFontTx/>
              <a:buBlip>
                <a:blip r:embed="rId3"/>
              </a:buBlip>
              <a:defRPr>
                <a:latin typeface="Segoe" panose="020B05020405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6"/>
          </p:nvPr>
        </p:nvSpPr>
        <p:spPr bwMode="blackWhite">
          <a:xfrm>
            <a:off x="611560" y="2630516"/>
            <a:ext cx="8013402" cy="1139423"/>
          </a:xfrm>
          <a:prstGeom prst="rect">
            <a:avLst/>
          </a:prstGeom>
          <a:solidFill>
            <a:srgbClr val="4B84C9">
              <a:alpha val="50000"/>
            </a:srgbClr>
          </a:solidFill>
        </p:spPr>
        <p:txBody>
          <a:bodyPr tIns="90000">
            <a:normAutofit/>
          </a:bodyPr>
          <a:lstStyle>
            <a:lvl1pPr algn="l" rtl="0">
              <a:buFont typeface="Arial" pitchFamily="34" charset="0"/>
              <a:buNone/>
              <a:defRPr lang="en-US" sz="18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1pPr>
            <a:lvl2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2pPr>
            <a:lvl3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3pPr>
            <a:lvl4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4pPr>
            <a:lvl5pPr>
              <a:buFont typeface="Arial" pitchFamily="34" charset="0"/>
              <a:buChar char="•"/>
              <a:defRPr lang="en-US" sz="1600" b="0" kern="1200" dirty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11262" y="3835374"/>
            <a:ext cx="8013700" cy="1073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1pPr>
            <a:lvl2pPr marL="342900" indent="-342900">
              <a:defRPr/>
            </a:lvl2pPr>
            <a:lvl3pPr marL="342900" indent="-342900">
              <a:defRPr/>
            </a:lvl3pPr>
            <a:lvl4pPr marL="342900" indent="-342900">
              <a:defRPr/>
            </a:lvl4pPr>
            <a:lvl5pPr marL="342900" indent="-342900">
              <a:defRPr/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11262" y="4973959"/>
            <a:ext cx="8013700" cy="111918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/>
          <a:lstStyle>
            <a:lvl1pPr marL="0" indent="0">
              <a:defRPr lang="en-US" sz="18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1pPr>
            <a:lvl2pPr marL="0" indent="0">
              <a:defRPr/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403648" y="2492896"/>
            <a:ext cx="554510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Light" panose="020B0302040504020203" pitchFamily="34" charset="0"/>
              </a:rPr>
              <a:t>Questions</a:t>
            </a:r>
            <a:endParaRPr lang="en-US" sz="10000" b="1" dirty="0">
              <a:solidFill>
                <a:schemeClr val="tx1">
                  <a:lumMod val="65000"/>
                  <a:lumOff val="35000"/>
                </a:schemeClr>
              </a:solidFill>
              <a:latin typeface="Segoe Light" panose="020B03020405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10" y="1988840"/>
            <a:ext cx="1532540" cy="2844235"/>
          </a:xfrm>
          <a:prstGeom prst="rect">
            <a:avLst/>
          </a:prstGeom>
          <a:effectLst>
            <a:outerShdw blurRad="50800" dist="12700" dir="2220000" sx="102000" sy="102000" algn="ctr" rotWithShape="0">
              <a:srgbClr val="000000">
                <a:alpha val="35000"/>
              </a:srgbClr>
            </a:outerShdw>
            <a:softEdge rad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4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1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grpId="1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48837 2.59259E-6 L -4.16667E-6 2.59259E-6 " pathEditMode="relative" rAng="0" ptsTypes="AA" p14:bounceEnd="42000">
                                          <p:cBhvr>
                                            <p:cTn id="13" dur="1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4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4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1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48837 2.59259E-6 L -4.16667E-6 2.59259E-6 " pathEditMode="relative" rAng="0" ptsTypes="AA">
                                          <p:cBhvr>
                                            <p:cTn id="13" dur="1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4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11560" y="1492161"/>
            <a:ext cx="7992690" cy="4673143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>
            <a:lvl1pPr marL="342900" indent="-342900" algn="l" rtl="0">
              <a:buSzPct val="75000"/>
              <a:buFontTx/>
              <a:buBlip>
                <a:blip r:embed="rId2"/>
              </a:buBlip>
              <a:defRPr sz="2800" b="0">
                <a:latin typeface="Segoe" panose="020B0502040504020203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11560" y="1492161"/>
            <a:ext cx="7992690" cy="4673143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>
            <a:lvl1pPr marL="342900" indent="-342900" algn="l" rtl="0">
              <a:buSzPct val="75000"/>
              <a:buFontTx/>
              <a:buBlip>
                <a:blip r:embed="rId2"/>
              </a:buBlip>
              <a:defRPr sz="2800" b="0">
                <a:latin typeface="Segoe" panose="020B0502040504020203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7380312" y="2348344"/>
            <a:ext cx="1655516" cy="3900056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>
            <a:lvl1pPr marL="115888" indent="-115888" algn="l" rtl="0">
              <a:buFont typeface="Arial" pitchFamily="34" charset="0"/>
              <a:buChar char="•"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611560" y="1524000"/>
            <a:ext cx="6553200" cy="47244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txBody>
          <a:bodyPr/>
          <a:lstStyle>
            <a:lvl1pPr marL="342900" indent="-342900" algn="l" rtl="0">
              <a:buFontTx/>
              <a:buBlip>
                <a:blip r:embed="rId2"/>
              </a:buBlip>
              <a:defRPr/>
            </a:lvl1pPr>
            <a:lvl2pPr marL="742950" indent="-285750" algn="l" rtl="0">
              <a:buFontTx/>
              <a:buBlip>
                <a:blip r:embed="rId2"/>
              </a:buBlip>
              <a:defRPr/>
            </a:lvl2pPr>
            <a:lvl3pPr marL="1143000" indent="-228600" algn="l" rtl="0">
              <a:buFontTx/>
              <a:buBlip>
                <a:blip r:embed="rId2"/>
              </a:buBlip>
              <a:defRPr/>
            </a:lvl3pPr>
            <a:lvl4pPr marL="1600200" indent="-228600" algn="l" rtl="0">
              <a:buFontTx/>
              <a:buBlip>
                <a:blip r:embed="rId2"/>
              </a:buBlip>
              <a:defRPr/>
            </a:lvl4pPr>
            <a:lvl5pPr marL="2057400" indent="-228600" algn="l" rtl="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7979692" y="1524000"/>
            <a:ext cx="976164" cy="615553"/>
          </a:xfrm>
          <a:prstGeom prst="rect">
            <a:avLst/>
          </a:prstGeom>
          <a:effectLst>
            <a:outerShdw blurRad="50800" dist="12700" dir="2220000" sx="102000" sy="102000" algn="ctr" rotWithShape="0">
              <a:srgbClr val="000000">
                <a:alpha val="35000"/>
              </a:srgbClr>
            </a:outerShdw>
            <a:softEdge rad="0"/>
          </a:effectLst>
        </p:spPr>
        <p:txBody>
          <a:bodyPr vert="horz" wrap="square" lIns="0" tIns="0" rIns="0" bIns="0" rtlCol="0" anchor="t" anchorCtr="0">
            <a:spAutoFit/>
          </a:bodyPr>
          <a:lstStyle>
            <a:lvl1pPr>
              <a:spcBef>
                <a:spcPct val="0"/>
              </a:spcBef>
              <a:buNone/>
              <a:defRPr lang="en-US" sz="4000" b="0" dirty="0" smtClean="0">
                <a:ln w="3175">
                  <a:noFill/>
                </a:ln>
                <a:solidFill>
                  <a:srgbClr val="F08E1B"/>
                </a:solidFill>
                <a:effectLst/>
                <a:latin typeface="Segoe Light" panose="020B03020405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anose="020B0502040504020203" pitchFamily="34" charset="0"/>
                <a:cs typeface="Consolas" panose="020B0609020204030204" pitchFamily="49" charset="0"/>
              </a:rPr>
              <a:t>tips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anose="020B0502040504020203" pitchFamily="34" charset="0"/>
              <a:cs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90" y="1414674"/>
            <a:ext cx="938110" cy="938110"/>
          </a:xfrm>
          <a:prstGeom prst="rect">
            <a:avLst/>
          </a:prstGeom>
          <a:effectLst>
            <a:outerShdw blurRad="50800" dist="12700" dir="2220000" sx="102000" sy="102000" algn="ctr" rotWithShape="0">
              <a:srgbClr val="000000">
                <a:alpha val="35000"/>
              </a:srgbClr>
            </a:outerShdw>
            <a:softEdge rad="0"/>
          </a:effectLst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add tips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1560" y="2838807"/>
            <a:ext cx="5184576" cy="101548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>
              <a:defRPr sz="6600"/>
            </a:lvl1pPr>
          </a:lstStyle>
          <a:p>
            <a:r>
              <a:rPr lang="en-US" dirty="0" smtClean="0"/>
              <a:t>Click to add section header title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124744"/>
            <a:ext cx="4132746" cy="4443617"/>
          </a:xfrm>
          <a:prstGeom prst="rect">
            <a:avLst/>
          </a:prstGeom>
          <a:effectLst>
            <a:outerShdw blurRad="50800" dist="12700" dir="2220000" sx="102000" sy="102000" algn="ctr" rotWithShape="0">
              <a:srgbClr val="000000">
                <a:alpha val="35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56218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2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58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pic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92888" cy="720000"/>
          </a:xfrm>
        </p:spPr>
        <p:txBody>
          <a:bodyPr vert="horz" lIns="0" tIns="0" rIns="91440" bIns="45720" rtlCol="0" anchor="b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92161"/>
            <a:ext cx="7992888" cy="4648200"/>
          </a:xfrm>
          <a:prstGeom prst="rect">
            <a:avLst/>
          </a:prstGeom>
        </p:spPr>
        <p:txBody>
          <a:bodyPr lIns="0">
            <a:normAutofit/>
          </a:bodyPr>
          <a:lstStyle>
            <a:lvl1pPr marL="342900" indent="-34290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1pPr>
            <a:lvl2pPr marL="742950" indent="-28575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2pPr>
            <a:lvl3pPr marL="1143000" indent="-22860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3pPr>
            <a:lvl4pPr marL="1600200" indent="-22860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4pPr>
            <a:lvl5pPr marL="2057400" indent="-22860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124744"/>
            <a:ext cx="4132746" cy="4443617"/>
          </a:xfrm>
          <a:prstGeom prst="rect">
            <a:avLst/>
          </a:prstGeom>
          <a:effectLst>
            <a:outerShdw blurRad="50800" dist="12700" dir="2220000" sx="102000" sy="102000" algn="ctr" rotWithShape="0">
              <a:srgbClr val="000000">
                <a:alpha val="35000"/>
              </a:srgbClr>
            </a:outerShdw>
            <a:softEdge rad="0"/>
          </a:effectLst>
        </p:spPr>
      </p:pic>
      <p:sp>
        <p:nvSpPr>
          <p:cNvPr id="13" name="TextBox 12"/>
          <p:cNvSpPr txBox="1"/>
          <p:nvPr userDrawn="1"/>
        </p:nvSpPr>
        <p:spPr>
          <a:xfrm>
            <a:off x="1475656" y="2492896"/>
            <a:ext cx="34708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Light" panose="020B0302040504020203" pitchFamily="34" charset="0"/>
              </a:rPr>
              <a:t>Demo</a:t>
            </a:r>
            <a:endParaRPr lang="en-US" sz="10000" b="1" dirty="0">
              <a:solidFill>
                <a:schemeClr val="tx1">
                  <a:lumMod val="65000"/>
                  <a:lumOff val="35000"/>
                </a:schemeClr>
              </a:solidFill>
              <a:latin typeface="Segoe Light" panose="020B03020405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4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grpId="1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57482 2.59259E-6 L 4.72222E-6 2.59259E-6 " pathEditMode="relative" rAng="0" ptsTypes="AA" p14:bounceEnd="42000">
                                          <p:cBhvr>
                                            <p:cTn id="13" dur="1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7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4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57482 2.59259E-6 L 4.72222E-6 2.59259E-6 " pathEditMode="relative" rAng="0" ptsTypes="AA">
                                          <p:cBhvr>
                                            <p:cTn id="13" dur="1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7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3700697" cy="2132707"/>
          </a:xfrm>
          <a:prstGeom prst="rect">
            <a:avLst/>
          </a:prstGeom>
          <a:effectLst>
            <a:outerShdw blurRad="50800" dist="12700" dir="2220000" sx="102000" sy="102000" algn="ctr" rotWithShape="0">
              <a:srgbClr val="000000">
                <a:alpha val="35000"/>
              </a:srgbClr>
            </a:outerShdw>
            <a:softEdge rad="0"/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1475656" y="2492896"/>
            <a:ext cx="21259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Light" panose="020B0302040504020203" pitchFamily="34" charset="0"/>
              </a:rPr>
              <a:t>Lab</a:t>
            </a:r>
            <a:endParaRPr lang="en-US" sz="10000" b="1" dirty="0">
              <a:solidFill>
                <a:schemeClr val="tx1">
                  <a:lumMod val="65000"/>
                  <a:lumOff val="35000"/>
                </a:schemeClr>
              </a:solidFill>
              <a:latin typeface="Segoe Light" panose="020B0302040504020203" pitchFamily="34" charset="0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4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grpId="1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45399 2.59259E-6 L 2.77778E-7 2.59259E-6 " pathEditMode="relative" rAng="0" ptsTypes="AA" p14:bounceEnd="42000">
                                          <p:cBhvr>
                                            <p:cTn id="13" dur="1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0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4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45399 2.59259E-6 L 2.77778E-7 2.59259E-6 " pathEditMode="relative" rAng="0" ptsTypes="AA">
                                          <p:cBhvr>
                                            <p:cTn id="13" dur="1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0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</p:bldLst>
      </p:timing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3700697" cy="2132707"/>
          </a:xfrm>
          <a:prstGeom prst="rect">
            <a:avLst/>
          </a:prstGeom>
          <a:effectLst>
            <a:outerShdw blurRad="50800" dist="12700" dir="2220000" sx="102000" sy="102000" algn="ctr" rotWithShape="0">
              <a:srgbClr val="000000">
                <a:alpha val="35000"/>
              </a:srgbClr>
            </a:outerShdw>
            <a:softEdge rad="0"/>
          </a:effectLst>
        </p:spPr>
      </p:pic>
      <p:sp>
        <p:nvSpPr>
          <p:cNvPr id="11" name="TextBox 10"/>
          <p:cNvSpPr txBox="1"/>
          <p:nvPr userDrawn="1"/>
        </p:nvSpPr>
        <p:spPr>
          <a:xfrm>
            <a:off x="1547664" y="2492896"/>
            <a:ext cx="39340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Light" panose="020B0302040504020203" pitchFamily="34" charset="0"/>
              </a:rPr>
              <a:t>Conclusion </a:t>
            </a:r>
          </a:p>
          <a:p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Light" panose="020B0302040504020203" pitchFamily="34" charset="0"/>
              </a:rPr>
              <a:t>Lab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Segoe Light" panose="020B0302040504020203" pitchFamily="34" charset="0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4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grpId="1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48837 -1.11111E-6 L -4.44444E-6 -1.11111E-6 " pathEditMode="relative" rAng="0" ptsTypes="AA" p14:bounceEnd="42000">
                                          <p:cBhvr>
                                            <p:cTn id="13" dur="1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4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4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48837 -1.11111E-6 L -4.44444E-6 -1.11111E-6 " pathEditMode="relative" rAng="0" ptsTypes="AA">
                                          <p:cBhvr>
                                            <p:cTn id="13" dur="1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4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1" grpId="1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clusion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827584" y="2492896"/>
            <a:ext cx="492314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Light" panose="020B0302040504020203" pitchFamily="34" charset="0"/>
              </a:rPr>
              <a:t>Final</a:t>
            </a:r>
            <a:r>
              <a:rPr lang="en-US" sz="10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Light" panose="020B0302040504020203" pitchFamily="34" charset="0"/>
              </a:rPr>
              <a:t> </a:t>
            </a:r>
            <a:r>
              <a:rPr lang="en-US" sz="10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Light" panose="020B0302040504020203" pitchFamily="34" charset="0"/>
              </a:rPr>
              <a:t>Lab</a:t>
            </a:r>
            <a:endParaRPr lang="en-US" sz="10000" b="1" dirty="0">
              <a:solidFill>
                <a:schemeClr val="tx1">
                  <a:lumMod val="65000"/>
                  <a:lumOff val="35000"/>
                </a:schemeClr>
              </a:solidFill>
              <a:latin typeface="Segoe Light" panose="020B03020405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3700697" cy="2132707"/>
          </a:xfrm>
          <a:prstGeom prst="rect">
            <a:avLst/>
          </a:prstGeom>
          <a:effectLst>
            <a:outerShdw blurRad="50800" dist="12700" dir="2220000" sx="102000" sy="102000" algn="ctr" rotWithShape="0">
              <a:srgbClr val="000000">
                <a:alpha val="35000"/>
              </a:srgbClr>
            </a:outerShdw>
            <a:softEdge rad="0"/>
          </a:effec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4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grpId="1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48837 2.59259E-6 L -3.33333E-6 2.59259E-6 " pathEditMode="relative" rAng="0" ptsTypes="AA" p14:bounceEnd="42000">
                                          <p:cBhvr>
                                            <p:cTn id="13" dur="1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4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4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48837 2.59259E-6 L -3.33333E-6 2.59259E-6 " pathEditMode="relative" rAng="0" ptsTypes="AA">
                                          <p:cBhvr>
                                            <p:cTn id="13" dur="1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4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</p:bldLst>
      </p:timing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k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6"/>
          </p:nvPr>
        </p:nvSpPr>
        <p:spPr bwMode="blackWhite">
          <a:xfrm>
            <a:off x="602680" y="1492161"/>
            <a:ext cx="8001315" cy="4659258"/>
          </a:xfrm>
          <a:prstGeom prst="rect">
            <a:avLst/>
          </a:prstGeom>
          <a:solidFill>
            <a:srgbClr val="4B84C9">
              <a:alpha val="50000"/>
            </a:srgbClr>
          </a:solidFill>
        </p:spPr>
        <p:txBody>
          <a:bodyPr tIns="90000">
            <a:normAutofit/>
          </a:bodyPr>
          <a:lstStyle>
            <a:lvl1pPr algn="l" rtl="0">
              <a:buFont typeface="Arial" pitchFamily="34" charset="0"/>
              <a:buNone/>
              <a:defRPr lang="en-US" sz="18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1pPr>
            <a:lvl2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2pPr>
            <a:lvl3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3pPr>
            <a:lvl4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4pPr>
            <a:lvl5pPr>
              <a:buFont typeface="Arial" pitchFamily="34" charset="0"/>
              <a:buChar char="•"/>
              <a:defRPr lang="en-US" sz="1600" b="0" kern="1200" dirty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Snipp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11560" y="1494000"/>
            <a:ext cx="7992690" cy="2286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tIns="90000">
            <a:normAutofit/>
          </a:bodyPr>
          <a:lstStyle>
            <a:lvl1pPr marL="342900" indent="-342900" algn="l" rtl="0">
              <a:buFontTx/>
              <a:buBlip>
                <a:blip r:embed="rId2"/>
              </a:buBlip>
              <a:defRPr baseline="0">
                <a:latin typeface="Segoe" panose="020B0502040504020203" pitchFamily="34" charset="0"/>
              </a:defRPr>
            </a:lvl1pPr>
            <a:lvl2pPr marL="742950" indent="-28575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2pPr>
            <a:lvl3pPr marL="1143000" indent="-22860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3pPr>
            <a:lvl4pPr marL="1600200" indent="-22860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4pPr>
            <a:lvl5pPr marL="2057400" indent="-228600" algn="l" rtl="0">
              <a:buFontTx/>
              <a:buBlip>
                <a:blip r:embed="rId2"/>
              </a:buBlip>
              <a:defRPr>
                <a:latin typeface="Segoe" panose="020B05020405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 bwMode="blackWhite">
          <a:xfrm>
            <a:off x="602680" y="3873731"/>
            <a:ext cx="8001315" cy="2277687"/>
          </a:xfrm>
          <a:prstGeom prst="rect">
            <a:avLst/>
          </a:prstGeom>
          <a:solidFill>
            <a:srgbClr val="4B84C9">
              <a:alpha val="50000"/>
            </a:srgbClr>
          </a:solidFill>
        </p:spPr>
        <p:txBody>
          <a:bodyPr tIns="90000">
            <a:normAutofit/>
          </a:bodyPr>
          <a:lstStyle>
            <a:lvl1pPr algn="l" rtl="0">
              <a:buFont typeface="Arial" pitchFamily="34" charset="0"/>
              <a:buNone/>
              <a:defRPr lang="en-US" sz="18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1pPr>
            <a:lvl2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2pPr>
            <a:lvl3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3pPr>
            <a:lvl4pP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4pPr>
            <a:lvl5pPr>
              <a:buFont typeface="Arial" pitchFamily="34" charset="0"/>
              <a:buChar char="•"/>
              <a:defRPr lang="en-US" sz="1600" b="0" kern="1200" dirty="0">
                <a:solidFill>
                  <a:schemeClr val="tx1"/>
                </a:solidFill>
                <a:latin typeface="Consolas" pitchFamily="49" charset="0"/>
                <a:ea typeface="+mn-ea"/>
                <a:cs typeface="Courier New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20880" cy="720000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424268" cy="1015489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91440" bIns="45720" rtlCol="0" anchor="t" anchorCtr="0">
            <a:normAutofit/>
          </a:bodyPr>
          <a:lstStyle/>
          <a:p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 flipV="1">
            <a:off x="611188" y="6309320"/>
            <a:ext cx="7951904" cy="1578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50" r:id="rId3"/>
    <p:sldLayoutId id="2147483651" r:id="rId4"/>
    <p:sldLayoutId id="2147483668" r:id="rId5"/>
    <p:sldLayoutId id="2147483669" r:id="rId6"/>
    <p:sldLayoutId id="2147483672" r:id="rId7"/>
    <p:sldLayoutId id="2147483660" r:id="rId8"/>
    <p:sldLayoutId id="2147483661" r:id="rId9"/>
    <p:sldLayoutId id="2147483670" r:id="rId10"/>
    <p:sldLayoutId id="2147483671" r:id="rId11"/>
    <p:sldLayoutId id="2147483662" r:id="rId12"/>
    <p:sldLayoutId id="2147483663" r:id="rId13"/>
    <p:sldLayoutId id="2147483666" r:id="rId14"/>
    <p:sldLayoutId id="2147483665" r:id="rId15"/>
    <p:sldLayoutId id="2147483654" r:id="rId16"/>
    <p:sldLayoutId id="2147483674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lang="en-US" sz="4000" b="0" kern="1200" dirty="0" smtClean="0">
          <a:ln w="3175">
            <a:noFill/>
          </a:ln>
          <a:solidFill>
            <a:srgbClr val="F08E1B"/>
          </a:solidFill>
          <a:effectLst/>
          <a:latin typeface="Segoe Light" panose="020B0302040504020203" pitchFamily="34" charset="0"/>
          <a:ea typeface="+mn-ea"/>
          <a:cs typeface="Segoe UI" panose="020B0502040204020203" pitchFamily="34" charset="0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064" userDrawn="1">
          <p15:clr>
            <a:srgbClr val="F26B43"/>
          </p15:clr>
        </p15:guide>
        <p15:guide id="3" pos="54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6" Type="http://schemas.openxmlformats.org/officeDocument/2006/relationships/image" Target="../media/image4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30.jpg"/><Relationship Id="rId21" Type="http://schemas.openxmlformats.org/officeDocument/2006/relationships/image" Target="../media/image31.png"/><Relationship Id="rId22" Type="http://schemas.openxmlformats.org/officeDocument/2006/relationships/image" Target="../media/image32.jpg"/><Relationship Id="rId23" Type="http://schemas.openxmlformats.org/officeDocument/2006/relationships/image" Target="../media/image33.jpg"/><Relationship Id="rId24" Type="http://schemas.openxmlformats.org/officeDocument/2006/relationships/image" Target="../media/image34.jpg"/><Relationship Id="rId25" Type="http://schemas.openxmlformats.org/officeDocument/2006/relationships/image" Target="../media/image35.jpg"/><Relationship Id="rId26" Type="http://schemas.openxmlformats.org/officeDocument/2006/relationships/image" Target="../media/image36.jpg"/><Relationship Id="rId27" Type="http://schemas.openxmlformats.org/officeDocument/2006/relationships/image" Target="../media/image37.jpg"/><Relationship Id="rId28" Type="http://schemas.openxmlformats.org/officeDocument/2006/relationships/image" Target="../media/image38.jpeg"/><Relationship Id="rId29" Type="http://schemas.openxmlformats.org/officeDocument/2006/relationships/image" Target="../media/image39.png"/><Relationship Id="rId10" Type="http://schemas.openxmlformats.org/officeDocument/2006/relationships/image" Target="../media/image20.jpeg"/><Relationship Id="rId11" Type="http://schemas.openxmlformats.org/officeDocument/2006/relationships/image" Target="../media/image21.jpg"/><Relationship Id="rId12" Type="http://schemas.openxmlformats.org/officeDocument/2006/relationships/image" Target="../media/image22.jpg"/><Relationship Id="rId13" Type="http://schemas.openxmlformats.org/officeDocument/2006/relationships/image" Target="../media/image23.jpg"/><Relationship Id="rId14" Type="http://schemas.openxmlformats.org/officeDocument/2006/relationships/image" Target="../media/image24.png"/><Relationship Id="rId15" Type="http://schemas.openxmlformats.org/officeDocument/2006/relationships/image" Target="../media/image25.jpe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jp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rawgit.com/ahmetalpbalkan/docker-chocolatey/d9d3bd5a750d03fc8933e1bee4c3755f361e2797/dock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2656"/>
            <a:ext cx="6599120" cy="58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589173"/>
            <a:ext cx="6336704" cy="871473"/>
          </a:xfrm>
        </p:spPr>
        <p:txBody>
          <a:bodyPr>
            <a:noAutofit/>
          </a:bodyPr>
          <a:lstStyle/>
          <a:p>
            <a:r>
              <a:rPr lang="en-US" sz="2000" dirty="0" smtClean="0"/>
              <a:t>Rotem Or			</a:t>
            </a:r>
            <a:br>
              <a:rPr lang="en-US" sz="2000" dirty="0" smtClean="0"/>
            </a:br>
            <a:r>
              <a:rPr lang="en-US" sz="2000" dirty="0" smtClean="0"/>
              <a:t>Cloud Solution Architect </a:t>
            </a:r>
            <a:br>
              <a:rPr lang="en-US" sz="2000" dirty="0" smtClean="0"/>
            </a:br>
            <a:r>
              <a:rPr lang="en-US" sz="2000" dirty="0" err="1" smtClean="0"/>
              <a:t>Sela</a:t>
            </a:r>
            <a:r>
              <a:rPr lang="en-US" sz="2000" dirty="0" smtClean="0"/>
              <a:t> Group</a:t>
            </a:r>
            <a:br>
              <a:rPr lang="en-US" sz="2000" dirty="0" smtClean="0"/>
            </a:br>
            <a:r>
              <a:rPr lang="en-US" sz="2000" dirty="0" err="1" smtClean="0"/>
              <a:t>rotemo@sela.co.il</a:t>
            </a:r>
            <a:r>
              <a:rPr lang="en-US" sz="2000" dirty="0" smtClean="0"/>
              <a:t>	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5650" y="3068638"/>
            <a:ext cx="6336630" cy="914400"/>
          </a:xfrm>
        </p:spPr>
        <p:txBody>
          <a:bodyPr/>
          <a:lstStyle/>
          <a:p>
            <a:r>
              <a:rPr lang="en-US" sz="4400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91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Hub </a:t>
            </a:r>
            <a:r>
              <a:rPr lang="en-US" dirty="0" smtClean="0">
                <a:solidFill>
                  <a:srgbClr val="4B84C9"/>
                </a:solidFill>
              </a:rPr>
              <a:t>https</a:t>
            </a:r>
            <a:r>
              <a:rPr lang="en-US" dirty="0">
                <a:solidFill>
                  <a:srgbClr val="4B84C9"/>
                </a:solidFill>
              </a:rPr>
              <a:t>://</a:t>
            </a:r>
            <a:r>
              <a:rPr lang="en-US" dirty="0" err="1">
                <a:solidFill>
                  <a:srgbClr val="4B84C9"/>
                </a:solidFill>
              </a:rPr>
              <a:t>hub.docker.com</a:t>
            </a:r>
            <a:r>
              <a:rPr lang="en-US" dirty="0">
                <a:solidFill>
                  <a:srgbClr val="4B84C9"/>
                </a:solidFill>
              </a:rPr>
              <a:t>/</a:t>
            </a:r>
            <a:endParaRPr lang="he-IL" dirty="0">
              <a:solidFill>
                <a:srgbClr val="4B84C9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1560" y="1700807"/>
            <a:ext cx="7560840" cy="4439553"/>
          </a:xfrm>
        </p:spPr>
        <p:txBody>
          <a:bodyPr/>
          <a:lstStyle/>
          <a:p>
            <a:r>
              <a:rPr lang="en-US" dirty="0" smtClean="0"/>
              <a:t>Large Community</a:t>
            </a:r>
          </a:p>
          <a:p>
            <a:r>
              <a:rPr lang="en-US" dirty="0" smtClean="0"/>
              <a:t>You can find official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images from known vendors </a:t>
            </a:r>
          </a:p>
          <a:p>
            <a:r>
              <a:rPr lang="en-US" dirty="0" smtClean="0"/>
              <a:t>You can share and download docker containers from any where around the glob  other users around the glob </a:t>
            </a:r>
          </a:p>
          <a:p>
            <a:endParaRPr lang="en-US" dirty="0" smtClean="0"/>
          </a:p>
          <a:p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700807"/>
            <a:ext cx="2259008" cy="15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Docker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4B84C9"/>
                </a:solidFill>
              </a:rPr>
              <a:t>Everywhere</a:t>
            </a:r>
            <a:endParaRPr lang="he-IL" b="1" dirty="0">
              <a:solidFill>
                <a:srgbClr val="4B84C9"/>
              </a:solidFill>
            </a:endParaRPr>
          </a:p>
        </p:txBody>
      </p:sp>
      <p:pic>
        <p:nvPicPr>
          <p:cNvPr id="6" name="Picture 2" descr="https://secure.gravatar.com/avatar/26da7b36ff8bb5db4211400358dc7c4e.jpg?s=200&amp;d=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636912"/>
            <a:ext cx="1417265" cy="141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26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92888" cy="720000"/>
          </a:xfr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Everywhere 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4B84C9"/>
                </a:solidFill>
              </a:rPr>
              <a:t>Docker</a:t>
            </a:r>
            <a:r>
              <a:rPr lang="en-US" dirty="0" smtClean="0">
                <a:solidFill>
                  <a:srgbClr val="4B84C9"/>
                </a:solidFill>
              </a:rPr>
              <a:t> can run on any platform today:</a:t>
            </a:r>
          </a:p>
          <a:p>
            <a:endParaRPr lang="en-US" dirty="0" smtClean="0"/>
          </a:p>
          <a:p>
            <a:r>
              <a:rPr lang="en-US" dirty="0" smtClean="0"/>
              <a:t>Linux </a:t>
            </a:r>
          </a:p>
          <a:p>
            <a:r>
              <a:rPr lang="en-US" dirty="0" smtClean="0"/>
              <a:t>Windows </a:t>
            </a:r>
          </a:p>
          <a:p>
            <a:r>
              <a:rPr lang="en-US" dirty="0" smtClean="0"/>
              <a:t>OSX</a:t>
            </a:r>
          </a:p>
          <a:p>
            <a:r>
              <a:rPr lang="en-US" dirty="0" smtClean="0"/>
              <a:t>AWS (EC2 Containers</a:t>
            </a:r>
            <a:r>
              <a:rPr lang="en-US" u="sng" dirty="0" smtClean="0"/>
              <a:t>)</a:t>
            </a:r>
            <a:endParaRPr lang="en-US" dirty="0" smtClean="0"/>
          </a:p>
          <a:p>
            <a:r>
              <a:rPr lang="en-US" dirty="0" smtClean="0"/>
              <a:t>Azure (VM/ Container Service)</a:t>
            </a:r>
          </a:p>
          <a:p>
            <a:r>
              <a:rPr lang="en-US" dirty="0" smtClean="0"/>
              <a:t>Rackspace</a:t>
            </a:r>
          </a:p>
          <a:p>
            <a:r>
              <a:rPr lang="is-IS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5114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1560" y="116632"/>
            <a:ext cx="7992690" cy="2088232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4B84C9"/>
                </a:solidFill>
              </a:rPr>
              <a:t>Basic </a:t>
            </a:r>
            <a:r>
              <a:rPr lang="en-US" sz="4400" b="1" dirty="0" err="1" smtClean="0">
                <a:solidFill>
                  <a:srgbClr val="4B84C9"/>
                </a:solidFill>
              </a:rPr>
              <a:t>WebApp</a:t>
            </a:r>
            <a:endParaRPr lang="en-US" sz="4400" b="1" dirty="0">
              <a:solidFill>
                <a:srgbClr val="4B84C9"/>
              </a:solidFill>
            </a:endParaRPr>
          </a:p>
        </p:txBody>
      </p:sp>
      <p:pic>
        <p:nvPicPr>
          <p:cNvPr id="3074" name="Picture 2" descr="https://secure.gravatar.com/avatar/26da7b36ff8bb5db4211400358dc7c4e.jpg?s=200&amp;d=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636912"/>
            <a:ext cx="1417265" cy="141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B84C9"/>
                </a:solidFill>
              </a:rPr>
              <a:t>Docker</a:t>
            </a:r>
            <a:br>
              <a:rPr lang="en-US" b="1" dirty="0" smtClean="0">
                <a:solidFill>
                  <a:srgbClr val="4B84C9"/>
                </a:solidFill>
              </a:rPr>
            </a:br>
            <a:r>
              <a:rPr lang="en-US" b="1" dirty="0">
                <a:solidFill>
                  <a:srgbClr val="4B84C9"/>
                </a:solidFill>
              </a:rPr>
              <a:t>	</a:t>
            </a:r>
            <a:r>
              <a:rPr lang="en-US" b="1" dirty="0" smtClean="0">
                <a:solidFill>
                  <a:srgbClr val="4B84C9"/>
                </a:solidFill>
              </a:rPr>
              <a:t>	</a:t>
            </a:r>
            <a:r>
              <a:rPr lang="en-US" b="1" dirty="0" smtClean="0"/>
              <a:t>Files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4334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File – Definition of a container 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FROM ubuntu:14.04</a:t>
            </a:r>
          </a:p>
          <a:p>
            <a:r>
              <a:rPr lang="en-US" dirty="0"/>
              <a:t>RUN \</a:t>
            </a:r>
          </a:p>
          <a:p>
            <a:r>
              <a:rPr lang="en-US" dirty="0"/>
              <a:t>  apt-get update &amp;&amp; \</a:t>
            </a:r>
          </a:p>
          <a:p>
            <a:r>
              <a:rPr lang="en-US" dirty="0"/>
              <a:t>  apt-get -y install apache2</a:t>
            </a:r>
          </a:p>
          <a:p>
            <a:endParaRPr lang="en-US" dirty="0"/>
          </a:p>
          <a:p>
            <a:r>
              <a:rPr lang="en-US" dirty="0"/>
              <a:t>ADD index.html /</a:t>
            </a:r>
            <a:r>
              <a:rPr lang="en-US" dirty="0" err="1"/>
              <a:t>var</a:t>
            </a:r>
            <a:r>
              <a:rPr lang="en-US" dirty="0"/>
              <a:t>/www/html/index.html</a:t>
            </a:r>
          </a:p>
          <a:p>
            <a:endParaRPr lang="en-US" dirty="0"/>
          </a:p>
          <a:p>
            <a:r>
              <a:rPr lang="en-US" dirty="0"/>
              <a:t>EXPOSE 80</a:t>
            </a:r>
          </a:p>
          <a:p>
            <a:endParaRPr lang="en-US" dirty="0"/>
          </a:p>
          <a:p>
            <a:r>
              <a:rPr lang="en-US" dirty="0"/>
              <a:t>CMD ["/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/apache2ctl", "-D", "FOREGROUND"]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098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B84C9"/>
                </a:solidFill>
              </a:rPr>
              <a:t>Docker</a:t>
            </a:r>
            <a:br>
              <a:rPr lang="en-US" b="1" dirty="0" smtClean="0">
                <a:solidFill>
                  <a:srgbClr val="4B84C9"/>
                </a:solidFill>
              </a:rPr>
            </a:br>
            <a:r>
              <a:rPr lang="en-US" b="1" dirty="0">
                <a:solidFill>
                  <a:srgbClr val="4B84C9"/>
                </a:solidFill>
              </a:rPr>
              <a:t>	</a:t>
            </a:r>
            <a:r>
              <a:rPr lang="en-US" b="1" dirty="0" smtClean="0"/>
              <a:t>Compose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3098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 </a:t>
            </a:r>
            <a:r>
              <a:rPr lang="en-US" dirty="0" smtClean="0">
                <a:solidFill>
                  <a:schemeClr val="tx1"/>
                </a:solidFill>
              </a:rPr>
              <a:t>==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4B84C9"/>
                </a:solidFill>
              </a:rPr>
              <a:t>Docker Compose</a:t>
            </a:r>
            <a:endParaRPr lang="he-IL" dirty="0">
              <a:solidFill>
                <a:srgbClr val="4B84C9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</a:t>
            </a:r>
          </a:p>
          <a:p>
            <a:r>
              <a:rPr lang="en-US" dirty="0" smtClean="0"/>
              <a:t>Docker Compose </a:t>
            </a:r>
          </a:p>
          <a:p>
            <a:r>
              <a:rPr lang="en-US" dirty="0"/>
              <a:t>R</a:t>
            </a:r>
            <a:r>
              <a:rPr lang="en-US" dirty="0" smtClean="0"/>
              <a:t>un and manage multiple containers from script </a:t>
            </a:r>
          </a:p>
          <a:p>
            <a:r>
              <a:rPr lang="en-US" dirty="0"/>
              <a:t>L</a:t>
            </a:r>
            <a:r>
              <a:rPr lang="en-US" dirty="0" smtClean="0"/>
              <a:t>inking between containers </a:t>
            </a:r>
          </a:p>
          <a:p>
            <a:r>
              <a:rPr lang="en-US" dirty="0" smtClean="0"/>
              <a:t>Exposing ports</a:t>
            </a:r>
          </a:p>
          <a:p>
            <a:r>
              <a:rPr lang="en-US" dirty="0" smtClean="0"/>
              <a:t>Volumes</a:t>
            </a:r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92161"/>
            <a:ext cx="1289236" cy="5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Docker Compose </a:t>
            </a:r>
            <a:r>
              <a:rPr lang="en-US" dirty="0" smtClean="0"/>
              <a:t>YML file 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web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  </a:t>
            </a:r>
            <a:r>
              <a:rPr lang="en-US" sz="2800" dirty="0"/>
              <a:t>build: 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  </a:t>
            </a:r>
            <a:r>
              <a:rPr lang="en-US" sz="2800" dirty="0"/>
              <a:t>command: python </a:t>
            </a:r>
            <a:r>
              <a:rPr lang="en-US" sz="2800" dirty="0" smtClean="0"/>
              <a:t>app.py</a:t>
            </a:r>
          </a:p>
          <a:p>
            <a:r>
              <a:rPr lang="en-US" sz="2800" dirty="0" smtClean="0"/>
              <a:t>  </a:t>
            </a:r>
            <a:r>
              <a:rPr lang="en-US" sz="2800" dirty="0"/>
              <a:t>ports:   - "</a:t>
            </a:r>
            <a:r>
              <a:rPr lang="en-US" sz="2800" dirty="0" smtClean="0"/>
              <a:t>5000:5000“</a:t>
            </a:r>
          </a:p>
          <a:p>
            <a:r>
              <a:rPr lang="en-US" sz="2800" dirty="0" smtClean="0"/>
              <a:t>  </a:t>
            </a:r>
            <a:r>
              <a:rPr lang="en-US" sz="2800" dirty="0"/>
              <a:t>volumes:   - .:/</a:t>
            </a:r>
            <a:r>
              <a:rPr lang="en-US" sz="2800" dirty="0" smtClean="0"/>
              <a:t>code</a:t>
            </a:r>
          </a:p>
          <a:p>
            <a:r>
              <a:rPr lang="en-US" sz="2800" dirty="0" smtClean="0"/>
              <a:t>  links</a:t>
            </a:r>
            <a:r>
              <a:rPr lang="en-US" sz="2800" dirty="0"/>
              <a:t>:   - </a:t>
            </a:r>
            <a:r>
              <a:rPr lang="en-US" sz="2800" dirty="0" err="1" smtClean="0"/>
              <a:t>redis</a:t>
            </a:r>
            <a:endParaRPr lang="en-US" sz="2800" dirty="0" smtClean="0"/>
          </a:p>
          <a:p>
            <a:r>
              <a:rPr lang="en-US" sz="2800" dirty="0" err="1" smtClean="0"/>
              <a:t>redis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  image</a:t>
            </a:r>
            <a:r>
              <a:rPr lang="en-US" sz="2800" dirty="0"/>
              <a:t>: </a:t>
            </a:r>
            <a:r>
              <a:rPr lang="en-US" sz="2800" dirty="0" err="1"/>
              <a:t>redis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5737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1560" y="1258805"/>
            <a:ext cx="7992690" cy="1368152"/>
          </a:xfrm>
        </p:spPr>
        <p:txBody>
          <a:bodyPr>
            <a:noAutofit/>
          </a:bodyPr>
          <a:lstStyle/>
          <a:p>
            <a:r>
              <a:rPr lang="en-US" sz="4400" b="1" smtClean="0">
                <a:solidFill>
                  <a:srgbClr val="4B84C9"/>
                </a:solidFill>
              </a:rPr>
              <a:t/>
            </a:r>
            <a:br>
              <a:rPr lang="en-US" sz="4400" b="1" smtClean="0">
                <a:solidFill>
                  <a:srgbClr val="4B84C9"/>
                </a:solidFill>
              </a:rPr>
            </a:br>
            <a:r>
              <a:rPr lang="en-US" sz="4400" b="1" smtClean="0">
                <a:solidFill>
                  <a:srgbClr val="4B84C9"/>
                </a:solidFill>
              </a:rPr>
              <a:t>Basic </a:t>
            </a:r>
            <a:r>
              <a:rPr lang="en-US" sz="4400" b="1" dirty="0" err="1" smtClean="0">
                <a:solidFill>
                  <a:srgbClr val="4B84C9"/>
                </a:solidFill>
              </a:rPr>
              <a:t>WebApp</a:t>
            </a:r>
            <a:r>
              <a:rPr lang="en-US" sz="4400" b="1" dirty="0" smtClean="0">
                <a:solidFill>
                  <a:srgbClr val="4B84C9"/>
                </a:solidFill>
              </a:rPr>
              <a:t> </a:t>
            </a:r>
            <a:br>
              <a:rPr lang="en-US" sz="4400" b="1" dirty="0" smtClean="0">
                <a:solidFill>
                  <a:srgbClr val="4B84C9"/>
                </a:solidFill>
              </a:rPr>
            </a:br>
            <a:r>
              <a:rPr lang="en-US" sz="4400" b="1" dirty="0" smtClean="0">
                <a:solidFill>
                  <a:srgbClr val="4B84C9"/>
                </a:solidFill>
              </a:rPr>
              <a:t>+ Scaling</a:t>
            </a:r>
            <a:endParaRPr lang="en-US" sz="4400" b="1" dirty="0">
              <a:solidFill>
                <a:srgbClr val="4B84C9"/>
              </a:solidFill>
            </a:endParaRPr>
          </a:p>
        </p:txBody>
      </p:sp>
      <p:pic>
        <p:nvPicPr>
          <p:cNvPr id="3074" name="Picture 2" descr="https://secure.gravatar.com/avatar/26da7b36ff8bb5db4211400358dc7c4e.jpg?s=200&amp;d=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636912"/>
            <a:ext cx="1417265" cy="141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7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1560" y="2852936"/>
            <a:ext cx="5184576" cy="1001360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b="1" dirty="0">
              <a:solidFill>
                <a:srgbClr val="4B84C9"/>
              </a:solidFill>
            </a:endParaRPr>
          </a:p>
        </p:txBody>
      </p:sp>
      <p:pic>
        <p:nvPicPr>
          <p:cNvPr id="3074" name="Picture 2" descr="https://secure.gravatar.com/avatar/26da7b36ff8bb5db4211400358dc7c4e.jpg?s=200&amp;d=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636912"/>
            <a:ext cx="1417265" cy="141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B84C9"/>
                </a:solidFill>
              </a:rPr>
              <a:t>Docker</a:t>
            </a:r>
            <a:br>
              <a:rPr lang="en-US" b="1" dirty="0" smtClean="0">
                <a:solidFill>
                  <a:srgbClr val="4B84C9"/>
                </a:solidFill>
              </a:rPr>
            </a:br>
            <a:r>
              <a:rPr lang="en-US" b="1" dirty="0">
                <a:solidFill>
                  <a:srgbClr val="4B84C9"/>
                </a:solidFill>
              </a:rPr>
              <a:t>	</a:t>
            </a:r>
            <a:r>
              <a:rPr lang="en-US" b="1" dirty="0" smtClean="0"/>
              <a:t>In the Cloud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25958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docker on your favorite cloud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4B84C9"/>
                </a:solidFill>
              </a:rPr>
              <a:t>Docker</a:t>
            </a:r>
            <a:r>
              <a:rPr lang="en-US" dirty="0" smtClean="0">
                <a:solidFill>
                  <a:srgbClr val="4B84C9"/>
                </a:solidFill>
              </a:rPr>
              <a:t> is running in the cloud , and it keeps spreading out </a:t>
            </a:r>
          </a:p>
          <a:p>
            <a:r>
              <a:rPr lang="en-US" dirty="0" smtClean="0"/>
              <a:t>Microsoft </a:t>
            </a:r>
            <a:r>
              <a:rPr lang="en-US" dirty="0"/>
              <a:t>Azure</a:t>
            </a:r>
          </a:p>
          <a:p>
            <a:r>
              <a:rPr lang="en-US" dirty="0" smtClean="0"/>
              <a:t>Amazon EC2</a:t>
            </a:r>
          </a:p>
          <a:p>
            <a:r>
              <a:rPr lang="en-US" dirty="0" smtClean="0"/>
              <a:t>Google </a:t>
            </a:r>
            <a:r>
              <a:rPr lang="en-US" dirty="0"/>
              <a:t>Cloud </a:t>
            </a:r>
            <a:r>
              <a:rPr lang="en-US" dirty="0" smtClean="0"/>
              <a:t>Platform</a:t>
            </a:r>
          </a:p>
          <a:p>
            <a:r>
              <a:rPr lang="en-US" dirty="0"/>
              <a:t>Rackspace </a:t>
            </a:r>
            <a:r>
              <a:rPr lang="en-US" dirty="0" smtClean="0"/>
              <a:t>Cloud</a:t>
            </a:r>
          </a:p>
          <a:p>
            <a:r>
              <a:rPr lang="en-US" dirty="0"/>
              <a:t>IBM </a:t>
            </a:r>
            <a:r>
              <a:rPr lang="en-US" dirty="0" err="1" smtClean="0"/>
              <a:t>SoftLayer</a:t>
            </a:r>
            <a:r>
              <a:rPr lang="en-US" dirty="0" smtClean="0"/>
              <a:t> cloud</a:t>
            </a:r>
          </a:p>
          <a:p>
            <a:r>
              <a:rPr lang="en-US" dirty="0" err="1"/>
              <a:t>Joyent</a:t>
            </a:r>
            <a:r>
              <a:rPr lang="en-US" dirty="0"/>
              <a:t> Public </a:t>
            </a:r>
            <a:r>
              <a:rPr lang="en-US" dirty="0" smtClean="0"/>
              <a:t>Cloud</a:t>
            </a:r>
          </a:p>
          <a:p>
            <a:r>
              <a:rPr lang="is-IS" dirty="0" smtClean="0"/>
              <a:t>… many others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01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Azure</a:t>
            </a:r>
            <a:endParaRPr lang="he-IL" b="1" dirty="0">
              <a:solidFill>
                <a:srgbClr val="4B84C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0072" y="1333495"/>
            <a:ext cx="7992888" cy="1000735"/>
          </a:xfrm>
        </p:spPr>
        <p:txBody>
          <a:bodyPr/>
          <a:lstStyle/>
          <a:p>
            <a:pPr lvl="1"/>
            <a:r>
              <a:rPr lang="en-US" dirty="0" smtClean="0"/>
              <a:t>Azure VM </a:t>
            </a:r>
          </a:p>
          <a:p>
            <a:pPr lvl="1"/>
            <a:r>
              <a:rPr lang="en-US" dirty="0" smtClean="0"/>
              <a:t>Azure Container Service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611560" y="2424656"/>
            <a:ext cx="7992888" cy="72000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0" kern="1200" dirty="0">
                <a:ln w="3175">
                  <a:noFill/>
                </a:ln>
                <a:solidFill>
                  <a:srgbClr val="F08E1B"/>
                </a:solidFill>
                <a:effectLst/>
                <a:latin typeface="Segoe Light" panose="020B03020405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 smtClean="0"/>
              <a:t>Amazon AWS</a:t>
            </a:r>
            <a:endParaRPr lang="en-US" b="1" dirty="0">
              <a:solidFill>
                <a:srgbClr val="4B84C9"/>
              </a:solidFill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10072" y="3068960"/>
            <a:ext cx="7992888" cy="1216759"/>
          </a:xfrm>
          <a:prstGeom prst="rect">
            <a:avLst/>
          </a:prstGeom>
        </p:spPr>
        <p:txBody>
          <a:bodyPr lIns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EC2 VM</a:t>
            </a:r>
          </a:p>
          <a:p>
            <a:pPr lvl="1"/>
            <a:r>
              <a:rPr lang="en-US" dirty="0" smtClean="0"/>
              <a:t>EC2 Container Service</a:t>
            </a: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610072" y="4149080"/>
            <a:ext cx="7992888" cy="72000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0" kern="1200" dirty="0">
                <a:ln w="3175">
                  <a:noFill/>
                </a:ln>
                <a:solidFill>
                  <a:srgbClr val="F08E1B"/>
                </a:solidFill>
                <a:effectLst/>
                <a:latin typeface="Segoe Light" panose="020B03020405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 smtClean="0"/>
              <a:t>Google</a:t>
            </a:r>
            <a:endParaRPr lang="en-US" b="1" dirty="0">
              <a:solidFill>
                <a:srgbClr val="4B84C9"/>
              </a:solidFill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08584" y="4793384"/>
            <a:ext cx="7992888" cy="1216759"/>
          </a:xfrm>
          <a:prstGeom prst="rect">
            <a:avLst/>
          </a:prstGeom>
        </p:spPr>
        <p:txBody>
          <a:bodyPr lIns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Compute Engine</a:t>
            </a:r>
          </a:p>
          <a:p>
            <a:pPr lvl="1"/>
            <a:r>
              <a:rPr lang="en-US" dirty="0" smtClean="0"/>
              <a:t>Container Engine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353" y="178298"/>
            <a:ext cx="2839388" cy="2129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476" y="2348880"/>
            <a:ext cx="2818608" cy="1516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907" y="4286686"/>
            <a:ext cx="2683437" cy="18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7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</a:t>
            </a:r>
            <a:endParaRPr lang="he-IL" dirty="0">
              <a:solidFill>
                <a:srgbClr val="4B84C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Swarm is a simple way to setup and deploy docker containers on multiple servers using both </a:t>
            </a:r>
            <a:r>
              <a:rPr lang="en-US" dirty="0" err="1" smtClean="0"/>
              <a:t>docker</a:t>
            </a:r>
            <a:r>
              <a:rPr lang="en-US" dirty="0" smtClean="0"/>
              <a:t> and compose</a:t>
            </a:r>
          </a:p>
          <a:p>
            <a:r>
              <a:rPr lang="en-US" dirty="0" smtClean="0"/>
              <a:t>You run your cluster in very much the same way you would run a single container or compose file </a:t>
            </a:r>
          </a:p>
          <a:p>
            <a:r>
              <a:rPr lang="en-US" dirty="0" smtClean="0"/>
              <a:t>Swarm will handle all the discovery and port configuration for you </a:t>
            </a:r>
          </a:p>
          <a:p>
            <a:r>
              <a:rPr lang="en-US" dirty="0" smtClean="0"/>
              <a:t>Select the most available recourses on your cluster to deploy your container</a:t>
            </a:r>
          </a:p>
        </p:txBody>
      </p:sp>
    </p:spTree>
    <p:extLst>
      <p:ext uri="{BB962C8B-B14F-4D97-AF65-F5344CB8AC3E}">
        <p14:creationId xmlns:p14="http://schemas.microsoft.com/office/powerpoint/2010/main" val="8695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B84C9"/>
                </a:solidFill>
              </a:rPr>
              <a:t>Docker</a:t>
            </a:r>
            <a:br>
              <a:rPr lang="en-US" b="1" dirty="0" smtClean="0">
                <a:solidFill>
                  <a:srgbClr val="4B84C9"/>
                </a:solidFill>
              </a:rPr>
            </a:br>
            <a:r>
              <a:rPr lang="en-US" b="1" dirty="0">
                <a:solidFill>
                  <a:srgbClr val="4B84C9"/>
                </a:solidFill>
              </a:rPr>
              <a:t>	</a:t>
            </a:r>
            <a:r>
              <a:rPr lang="en-US" b="1" dirty="0" smtClean="0"/>
              <a:t>From Dev </a:t>
            </a:r>
            <a:br>
              <a:rPr lang="en-US" b="1" dirty="0" smtClean="0"/>
            </a:br>
            <a:r>
              <a:rPr lang="en-US" b="1" dirty="0" smtClean="0"/>
              <a:t>  To Production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78982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</a:t>
            </a:r>
            <a:endParaRPr lang="he-IL" dirty="0">
              <a:solidFill>
                <a:srgbClr val="4B84C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developer knows best what his server needs. </a:t>
            </a:r>
          </a:p>
          <a:p>
            <a:r>
              <a:rPr lang="en-US" dirty="0" smtClean="0"/>
              <a:t>When he writes the application directly on  containers the containers can be cloned to any environment with 0 </a:t>
            </a:r>
            <a:r>
              <a:rPr lang="en-US" dirty="0"/>
              <a:t>effort </a:t>
            </a:r>
            <a:br>
              <a:rPr lang="en-US" dirty="0"/>
            </a:br>
            <a:r>
              <a:rPr lang="en-US" dirty="0"/>
              <a:t>No more </a:t>
            </a:r>
            <a:r>
              <a:rPr lang="en-US" dirty="0" smtClean="0"/>
              <a:t>“But It </a:t>
            </a:r>
            <a:r>
              <a:rPr lang="en-US" dirty="0"/>
              <a:t>works my laptop</a:t>
            </a:r>
            <a:r>
              <a:rPr lang="en-US" dirty="0" smtClean="0"/>
              <a:t>” in a middle of a major deployment  </a:t>
            </a:r>
          </a:p>
        </p:txBody>
      </p:sp>
    </p:spTree>
    <p:extLst>
      <p:ext uri="{BB962C8B-B14F-4D97-AF65-F5344CB8AC3E}">
        <p14:creationId xmlns:p14="http://schemas.microsoft.com/office/powerpoint/2010/main" val="165045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</a:t>
            </a:r>
            <a:endParaRPr lang="he-IL" dirty="0">
              <a:solidFill>
                <a:srgbClr val="4B84C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to spin a a full testing environment on any machine server  or cloud in just a few clicks</a:t>
            </a:r>
          </a:p>
          <a:p>
            <a:r>
              <a:rPr lang="en-US" dirty="0" smtClean="0"/>
              <a:t>Minimize the testing effort for different environments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35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</a:t>
            </a:r>
            <a:endParaRPr lang="he-IL" dirty="0">
              <a:solidFill>
                <a:srgbClr val="4B84C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Manage your production in the most flexible way </a:t>
            </a:r>
          </a:p>
          <a:p>
            <a:r>
              <a:rPr lang="en-US" dirty="0" smtClean="0"/>
              <a:t>Scale in milliseconds</a:t>
            </a:r>
          </a:p>
          <a:p>
            <a:r>
              <a:rPr lang="en-US" dirty="0" smtClean="0"/>
              <a:t>Never be tied to a specific provider </a:t>
            </a:r>
          </a:p>
          <a:p>
            <a:r>
              <a:rPr lang="en-US" dirty="0" smtClean="0"/>
              <a:t>Work in sync on multiple </a:t>
            </a:r>
            <a:r>
              <a:rPr lang="en-US" dirty="0"/>
              <a:t>c</a:t>
            </a:r>
            <a:r>
              <a:rPr lang="en-US" dirty="0" smtClean="0"/>
              <a:t>louds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42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cdn.rawgit.com/ahmetalpbalkan/docker-chocolatey/d9d3bd5a750d03fc8933e1bee4c3755f361e2797/dock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692696"/>
            <a:ext cx="4366872" cy="389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10844" y="4127028"/>
            <a:ext cx="393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Gujarati MT" charset="0"/>
                <a:ea typeface="Gujarati MT" charset="0"/>
                <a:cs typeface="Gujarati MT" charset="0"/>
              </a:rPr>
              <a:t>Skateboarding is </a:t>
            </a:r>
            <a:r>
              <a:rPr lang="en-US" sz="2400" dirty="0" smtClean="0">
                <a:solidFill>
                  <a:srgbClr val="FF0000"/>
                </a:solidFill>
                <a:latin typeface="Gujarati MT" charset="0"/>
                <a:ea typeface="Gujarati MT" charset="0"/>
                <a:cs typeface="Gujarati MT" charset="0"/>
              </a:rPr>
              <a:t>not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Gujarati MT" charset="0"/>
                <a:ea typeface="Gujarati MT" charset="0"/>
                <a:cs typeface="Gujarati MT" charset="0"/>
              </a:rPr>
              <a:t> a crime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Gujarati MT" charset="0"/>
              <a:ea typeface="Gujarati MT" charset="0"/>
              <a:cs typeface="Gujarati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92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560" y="353769"/>
            <a:ext cx="7992888" cy="1015489"/>
          </a:xfrm>
        </p:spPr>
        <p:txBody>
          <a:bodyPr/>
          <a:lstStyle/>
          <a:p>
            <a:endParaRPr lang="he-IL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6418770" y="1844824"/>
            <a:ext cx="2326217" cy="54102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dirty="0" smtClean="0"/>
              <a:t>Solomon </a:t>
            </a:r>
            <a:r>
              <a:rPr lang="en-US" sz="1800" dirty="0" err="1" smtClean="0"/>
              <a:t>Hykes</a:t>
            </a:r>
            <a:endParaRPr lang="he-IL" sz="1800" dirty="0"/>
          </a:p>
        </p:txBody>
      </p:sp>
      <p:pic>
        <p:nvPicPr>
          <p:cNvPr id="7" name="Picture 2" descr="http://blog.foundersnetwork.com/wp-content/uploads/2013/02/Solomon_Hykes-2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91" y="297764"/>
            <a:ext cx="2400373" cy="1640749"/>
          </a:xfrm>
          <a:prstGeom prst="rect">
            <a:avLst/>
          </a:prstGeom>
          <a:noFill/>
          <a:effectLst>
            <a:outerShdw blurRad="50800" dist="50800" dir="3000000" sx="1000" sy="1000" algn="ctr" rotWithShape="0">
              <a:srgbClr val="0070C0">
                <a:alpha val="57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8" y="337398"/>
            <a:ext cx="5994084" cy="15810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3568" y="3068960"/>
            <a:ext cx="184731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" panose="020B0502040504020203"/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611560" y="2526082"/>
            <a:ext cx="7961595" cy="3788337"/>
          </a:xfrm>
          <a:prstGeom prst="rect">
            <a:avLst/>
          </a:prstGeom>
        </p:spPr>
        <p:txBody>
          <a:bodyPr lIns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2008 - a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Paas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 (Platform as a service) company </a:t>
            </a:r>
          </a:p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Manages Infrastructure for companies and startups  </a:t>
            </a:r>
            <a:b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</a:b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2012 -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dotCloud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 opened source the core technology of the company as a side project named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Docker</a:t>
            </a:r>
            <a:endParaRPr lang="en-US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" panose="020B0502040504020203"/>
            </a:endParaRPr>
          </a:p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A few month and this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little side project became huge</a:t>
            </a:r>
          </a:p>
          <a:p>
            <a:pPr lvl="1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200 contributors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" panose="020B0502040504020203"/>
            </a:endParaRPr>
          </a:p>
          <a:p>
            <a:pPr lvl="1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5000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GitHub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 stars  </a:t>
            </a:r>
          </a:p>
          <a:p>
            <a:pPr lvl="1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1000+ tickets </a:t>
            </a:r>
          </a:p>
          <a:p>
            <a:pPr lvl="1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" panose="020B0502040504020203"/>
              </a:rPr>
              <a:t>250 pull request </a:t>
            </a:r>
            <a:endParaRPr lang="he-IL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" panose="020B0502040504020203"/>
            </a:endParaRPr>
          </a:p>
          <a:p>
            <a:endParaRPr lang="he-IL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" panose="020B0502040504020203"/>
            </a:endParaRPr>
          </a:p>
          <a:p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2923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6418770" y="1844824"/>
            <a:ext cx="2326217" cy="54102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dirty="0" smtClean="0"/>
              <a:t>Solomon </a:t>
            </a:r>
            <a:r>
              <a:rPr lang="en-US" sz="1800" dirty="0" err="1" smtClean="0"/>
              <a:t>Hykes</a:t>
            </a:r>
            <a:endParaRPr lang="he-IL" sz="1800" dirty="0"/>
          </a:p>
        </p:txBody>
      </p:sp>
      <p:pic>
        <p:nvPicPr>
          <p:cNvPr id="7" name="Picture 2" descr="http://blog.foundersnetwork.com/wp-content/uploads/2013/02/Solomon_Hykes-2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91" y="297764"/>
            <a:ext cx="2400373" cy="1640749"/>
          </a:xfrm>
          <a:prstGeom prst="rect">
            <a:avLst/>
          </a:prstGeom>
          <a:noFill/>
          <a:effectLst>
            <a:outerShdw blurRad="50800" dist="50800" dir="3000000" sx="1000" sy="1000" algn="ctr" rotWithShape="0">
              <a:srgbClr val="0070C0">
                <a:alpha val="57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3568" y="3068960"/>
            <a:ext cx="184731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" panose="020B0502040504020203"/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475656" y="4609023"/>
            <a:ext cx="5904656" cy="830910"/>
          </a:xfrm>
          <a:prstGeom prst="rect">
            <a:avLst/>
          </a:prstGeom>
        </p:spPr>
        <p:txBody>
          <a:bodyPr l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Segoe" panose="020B0502040504020203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charset="0"/>
                <a:ea typeface="Segoe UI" charset="0"/>
                <a:cs typeface="Segoe UI" charset="0"/>
              </a:rPr>
              <a:t> 180,000,000$ </a:t>
            </a:r>
          </a:p>
          <a:p>
            <a:pPr marL="0" indent="0">
              <a:buNone/>
            </a:pPr>
            <a:r>
              <a:rPr lang="en-US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charset="0"/>
                <a:ea typeface="Segoe UI" charset="0"/>
                <a:cs typeface="Segoe UI" charset="0"/>
              </a:rPr>
              <a:t>	3 years and 5 rounds </a:t>
            </a:r>
            <a:endParaRPr lang="he-IL" sz="24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charset="0"/>
              <a:ea typeface="Segoe UI" charset="0"/>
              <a:cs typeface="Segoe UI" charset="0"/>
            </a:endParaRPr>
          </a:p>
          <a:p>
            <a:endParaRPr lang="he-IL" dirty="0" smtClean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charset="0"/>
              <a:ea typeface="Segoe UI" charset="0"/>
              <a:cs typeface="Segoe UI" charset="0"/>
            </a:endParaRPr>
          </a:p>
          <a:p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2" name="Picture 2" descr="https://cdn.rawgit.com/ahmetalpbalkan/docker-chocolatey/d9d3bd5a750d03fc8933e1bee4c3755f361e2797/dock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5328592" cy="475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8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1560" y="1492161"/>
            <a:ext cx="7992888" cy="558928"/>
          </a:xfrm>
        </p:spPr>
        <p:txBody>
          <a:bodyPr/>
          <a:lstStyle/>
          <a:p>
            <a:r>
              <a:rPr lang="en-US" dirty="0" smtClean="0"/>
              <a:t>Shipping code to server </a:t>
            </a:r>
            <a:endParaRPr lang="he-IL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5536" y="4293096"/>
            <a:ext cx="828092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23" y="5094011"/>
            <a:ext cx="1504538" cy="10100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33" y="3135095"/>
            <a:ext cx="1448508" cy="337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356" y="2463591"/>
            <a:ext cx="577404" cy="532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73" y="2489870"/>
            <a:ext cx="621035" cy="328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813" y="2871908"/>
            <a:ext cx="1046144" cy="2510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896" y="2903649"/>
            <a:ext cx="1016473" cy="2759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40" y="2315090"/>
            <a:ext cx="1359445" cy="35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04" y="2885838"/>
            <a:ext cx="1196681" cy="256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57" y="2437126"/>
            <a:ext cx="1169547" cy="3286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340" y="3799518"/>
            <a:ext cx="668562" cy="4021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55" y="3764304"/>
            <a:ext cx="1195016" cy="4014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7" y="3057279"/>
            <a:ext cx="808359" cy="4158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52" y="3617096"/>
            <a:ext cx="785731" cy="2452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82" y="2600627"/>
            <a:ext cx="879407" cy="3223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7" y="2219145"/>
            <a:ext cx="1036475" cy="3437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16" y="3068239"/>
            <a:ext cx="852167" cy="2609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7" y="2730917"/>
            <a:ext cx="942325" cy="2166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867" y="3569395"/>
            <a:ext cx="596336" cy="59633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41" y="3627411"/>
            <a:ext cx="872712" cy="56820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587" y="5382602"/>
            <a:ext cx="1052942" cy="103896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33" y="5641172"/>
            <a:ext cx="1513705" cy="101280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90" y="4675079"/>
            <a:ext cx="1241127" cy="70150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65" y="5712258"/>
            <a:ext cx="1396949" cy="8706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379310"/>
            <a:ext cx="1118433" cy="111843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55" y="4509120"/>
            <a:ext cx="1264732" cy="94732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7" y="4675079"/>
            <a:ext cx="673699" cy="448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90" y="3629519"/>
            <a:ext cx="937227" cy="4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0" y="1492161"/>
            <a:ext cx="8067148" cy="44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7991131" cy="4986679"/>
          </a:xfrm>
        </p:spPr>
      </p:pic>
    </p:spTree>
    <p:extLst>
      <p:ext uri="{BB962C8B-B14F-4D97-AF65-F5344CB8AC3E}">
        <p14:creationId xmlns:p14="http://schemas.microsoft.com/office/powerpoint/2010/main" val="19752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536" y="2837799"/>
            <a:ext cx="5184576" cy="1015489"/>
          </a:xfrm>
        </p:spPr>
        <p:txBody>
          <a:bodyPr/>
          <a:lstStyle/>
          <a:p>
            <a:pPr algn="ctr"/>
            <a:r>
              <a:rPr lang="en-US" sz="5400" dirty="0" smtClean="0"/>
              <a:t>Virtual Machine</a:t>
            </a:r>
            <a:br>
              <a:rPr lang="en-US" sz="5400" dirty="0" smtClean="0"/>
            </a:br>
            <a:r>
              <a:rPr lang="en-US" sz="5400" dirty="0" smtClean="0">
                <a:solidFill>
                  <a:srgbClr val="FF0000"/>
                </a:solidFill>
              </a:rPr>
              <a:t>VS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>
                <a:solidFill>
                  <a:srgbClr val="4B84C9"/>
                </a:solidFill>
              </a:rPr>
              <a:t>Docker Containers</a:t>
            </a:r>
            <a:endParaRPr lang="en-US" sz="5400" dirty="0">
              <a:solidFill>
                <a:srgbClr val="4B84C9"/>
              </a:solidFill>
            </a:endParaRPr>
          </a:p>
        </p:txBody>
      </p:sp>
      <p:pic>
        <p:nvPicPr>
          <p:cNvPr id="3074" name="Picture 2" descr="https://secure.gravatar.com/avatar/26da7b36ff8bb5db4211400358dc7c4e.jpg?s=200&amp;d=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636912"/>
            <a:ext cx="1417265" cy="141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vs </a:t>
            </a:r>
            <a:r>
              <a:rPr lang="en-US" dirty="0" smtClean="0">
                <a:solidFill>
                  <a:srgbClr val="4B84C9"/>
                </a:solidFill>
              </a:rPr>
              <a:t>Docker </a:t>
            </a:r>
            <a:endParaRPr lang="he-IL" dirty="0">
              <a:solidFill>
                <a:srgbClr val="4B84C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50" y="1354993"/>
            <a:ext cx="2451633" cy="271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39" y="4316905"/>
            <a:ext cx="2466446" cy="1992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35897" y="2040782"/>
            <a:ext cx="4248471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/>
              <a:t>Each </a:t>
            </a:r>
            <a:r>
              <a:rPr lang="en-US" sz="1600" dirty="0"/>
              <a:t>virtualized application includes not only the application - which may be only 10s of MB - and the necessary binaries and libraries, but also an entire guest operating system - which may weigh 10s of GB.</a:t>
            </a:r>
          </a:p>
          <a:p>
            <a:endParaRPr lang="he-IL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635897" y="1717616"/>
            <a:ext cx="163057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b="1" dirty="0"/>
              <a:t>Virtual Machines</a:t>
            </a:r>
          </a:p>
          <a:p>
            <a:endParaRPr lang="he-IL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35897" y="4435949"/>
            <a:ext cx="4464495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The Docker Engine container comprises just the application and its dependencies. It runs as an isolated process </a:t>
            </a:r>
            <a:r>
              <a:rPr lang="en-US" sz="1600" dirty="0" smtClean="0"/>
              <a:t>on </a:t>
            </a:r>
            <a:r>
              <a:rPr lang="en-US" sz="1600" dirty="0"/>
              <a:t>the host operating system, sharing the kernel with other containers. Thus, it enjoys the resource isolation and allocation benefits of VMs but is much more portable and </a:t>
            </a:r>
            <a:r>
              <a:rPr lang="en-US" sz="1600" dirty="0" smtClean="0"/>
              <a:t>efficient.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5897" y="4112783"/>
            <a:ext cx="78015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b="1" dirty="0" smtClean="0"/>
              <a:t>Docker</a:t>
            </a:r>
            <a:endParaRPr lang="en-US" sz="1600" b="1" dirty="0"/>
          </a:p>
          <a:p>
            <a:endParaRPr lang="he-IL" sz="1600" b="1" dirty="0"/>
          </a:p>
        </p:txBody>
      </p:sp>
    </p:spTree>
    <p:extLst>
      <p:ext uri="{BB962C8B-B14F-4D97-AF65-F5344CB8AC3E}">
        <p14:creationId xmlns:p14="http://schemas.microsoft.com/office/powerpoint/2010/main" val="140351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la_Template_Ver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room Template V8 7.1.14.potm" id="{F9FAE24D-5ECD-4ADA-9305-566B3D883877}" vid="{B5F169D4-ED93-4BF3-BBA0-988C8DADDA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Classroom Template V8 7.1.14[1]</Template>
  <TotalTime>523</TotalTime>
  <Words>499</Words>
  <Application>Microsoft Macintosh PowerPoint</Application>
  <PresentationFormat>On-screen Show (4:3)</PresentationFormat>
  <Paragraphs>122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Calibri</vt:lpstr>
      <vt:lpstr>Consolas</vt:lpstr>
      <vt:lpstr>Courier New</vt:lpstr>
      <vt:lpstr>Gujarati MT</vt:lpstr>
      <vt:lpstr>Segoe</vt:lpstr>
      <vt:lpstr>Segoe Light</vt:lpstr>
      <vt:lpstr>Segoe UI</vt:lpstr>
      <vt:lpstr>Arial</vt:lpstr>
      <vt:lpstr>Sela_Template_Ver_01</vt:lpstr>
      <vt:lpstr>Rotem Or    Cloud Solution Architect  Sela Group rotemo@sela.co.il  </vt:lpstr>
      <vt:lpstr>History</vt:lpstr>
      <vt:lpstr>PowerPoint Presentation</vt:lpstr>
      <vt:lpstr>PowerPoint Presentation</vt:lpstr>
      <vt:lpstr>The Problem</vt:lpstr>
      <vt:lpstr>The matrix from hell</vt:lpstr>
      <vt:lpstr>The Solution</vt:lpstr>
      <vt:lpstr>Virtual Machine VS Docker Containers</vt:lpstr>
      <vt:lpstr>VM vs Docker </vt:lpstr>
      <vt:lpstr>Docker Hub https://hub.docker.com/</vt:lpstr>
      <vt:lpstr>Docker Everywhere</vt:lpstr>
      <vt:lpstr>Docker Everywhere </vt:lpstr>
      <vt:lpstr>Basic WebApp</vt:lpstr>
      <vt:lpstr>Docker   Files</vt:lpstr>
      <vt:lpstr>Docker File – Definition of a container </vt:lpstr>
      <vt:lpstr>Docker  Compose</vt:lpstr>
      <vt:lpstr>Fig == Docker Compose</vt:lpstr>
      <vt:lpstr>Docker Compose YML file </vt:lpstr>
      <vt:lpstr> Basic WebApp  + Scaling</vt:lpstr>
      <vt:lpstr>Docker  In the Cloud</vt:lpstr>
      <vt:lpstr>Run docker on your favorite cloud </vt:lpstr>
      <vt:lpstr>Azure</vt:lpstr>
      <vt:lpstr>Azure</vt:lpstr>
      <vt:lpstr>Docker  From Dev    To Production</vt:lpstr>
      <vt:lpstr>Dev</vt:lpstr>
      <vt:lpstr>Test</vt:lpstr>
      <vt:lpstr>Production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Rotem Or    Cloud Solution Architect  Sela Group rotemo@sela.co.il  </dc:title>
  <dc:creator>Rotem Or</dc:creator>
  <cp:lastModifiedBy>Sebastian Pederiva</cp:lastModifiedBy>
  <cp:revision>24</cp:revision>
  <cp:lastPrinted>2013-09-11T13:44:00Z</cp:lastPrinted>
  <dcterms:created xsi:type="dcterms:W3CDTF">2015-12-21T10:54:32Z</dcterms:created>
  <dcterms:modified xsi:type="dcterms:W3CDTF">2016-01-08T01:54:29Z</dcterms:modified>
</cp:coreProperties>
</file>